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jpg"/><Relationship Id="rId10" Type="http://schemas.openxmlformats.org/officeDocument/2006/relationships/image" Target="../media/image38.jpg"/><Relationship Id="rId11" Type="http://schemas.openxmlformats.org/officeDocument/2006/relationships/image" Target="../media/image39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3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Falcon/_9/_and_Falcon_Heavy_launches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8" Type="http://schemas.openxmlformats.org/officeDocument/2006/relationships/image" Target="../media/image11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Vik</a:t>
            </a:r>
            <a:r>
              <a:rPr dirty="0" sz="1800" spc="-4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E7E6E6"/>
                </a:solidFill>
                <a:latin typeface="Microsoft Sans Serif"/>
                <a:cs typeface="Microsoft Sans Serif"/>
              </a:rPr>
              <a:t>Thakur</a:t>
            </a:r>
            <a:endParaRPr sz="18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dirty="0" sz="1800" spc="-95">
                <a:solidFill>
                  <a:srgbClr val="E7E6E6"/>
                </a:solidFill>
                <a:latin typeface="Microsoft Sans Serif"/>
                <a:cs typeface="Microsoft Sans Serif"/>
              </a:rPr>
              <a:t>January</a:t>
            </a:r>
            <a:r>
              <a:rPr dirty="0" sz="1800" spc="6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19</a:t>
            </a:r>
            <a:r>
              <a:rPr dirty="0" baseline="25462" sz="180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dirty="0" sz="1800" spc="8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239395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2000" spc="-229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29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8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8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175"/>
              <a:t> </a:t>
            </a:r>
            <a:r>
              <a:rPr dirty="0" spc="-8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90"/>
              <a:t> </a:t>
            </a:r>
            <a:r>
              <a:rPr dirty="0" spc="-50"/>
              <a:t>Wrangling </a:t>
            </a:r>
            <a:r>
              <a:rPr dirty="0" spc="755"/>
              <a:t>–</a:t>
            </a:r>
            <a:r>
              <a:rPr dirty="0" spc="-90"/>
              <a:t> </a:t>
            </a:r>
            <a:r>
              <a:rPr dirty="0" spc="-10"/>
              <a:t>cont’d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 descr="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19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 descr="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dirty="0" sz="19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 descr="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9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dirty="0" sz="19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040" algn="l"/>
              </a:tabLst>
            </a:pPr>
            <a:r>
              <a:rPr dirty="0" sz="1200">
                <a:latin typeface="Calibri"/>
                <a:cs typeface="Calibri"/>
              </a:rPr>
              <a:t>Find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lvl="1" marL="835660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dirty="0" sz="1200">
                <a:latin typeface="Calibri"/>
                <a:cs typeface="Calibri"/>
              </a:rPr>
              <a:t>Calculate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launches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 each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lvl="1" marL="835660" marR="330835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dirty="0" sz="1200">
                <a:latin typeface="Calibri"/>
                <a:cs typeface="Calibri"/>
              </a:rPr>
              <a:t>Calculate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occurrence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each </a:t>
            </a:r>
            <a:r>
              <a:rPr dirty="0" sz="1200" spc="-1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lvl="1" marL="835660" marR="640080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dirty="0" sz="1200">
                <a:latin typeface="Calibri"/>
                <a:cs typeface="Calibri"/>
              </a:rPr>
              <a:t>Calculate </a:t>
            </a:r>
            <a:r>
              <a:rPr dirty="0" sz="1200" spc="-10">
                <a:latin typeface="Calibri"/>
                <a:cs typeface="Calibri"/>
              </a:rPr>
              <a:t>number/occurrence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mission </a:t>
            </a:r>
            <a:r>
              <a:rPr dirty="0" sz="1200">
                <a:latin typeface="Calibri"/>
                <a:cs typeface="Calibri"/>
              </a:rPr>
              <a:t>outcomes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orbit</a:t>
            </a:r>
            <a:r>
              <a:rPr dirty="0" sz="1200" spc="-20">
                <a:latin typeface="Calibri"/>
                <a:cs typeface="Calibri"/>
              </a:rPr>
              <a:t> 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dirty="0" sz="1200" spc="-25">
                <a:latin typeface="Calibri"/>
                <a:cs typeface="Calibri"/>
              </a:rPr>
              <a:t>3.</a:t>
            </a:r>
            <a:r>
              <a:rPr dirty="0" sz="1200">
                <a:latin typeface="Calibri"/>
                <a:cs typeface="Calibri"/>
              </a:rPr>
              <a:t>	Create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landing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outcome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label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Outcome </a:t>
            </a:r>
            <a:r>
              <a:rPr dirty="0" sz="1200">
                <a:latin typeface="Calibri"/>
                <a:cs typeface="Calibri"/>
              </a:rPr>
              <a:t>column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dirty="0" sz="1200" spc="-25">
                <a:latin typeface="Calibri"/>
                <a:cs typeface="Calibri"/>
              </a:rPr>
              <a:t>1.</a:t>
            </a:r>
            <a:r>
              <a:rPr dirty="0" sz="1200">
                <a:latin typeface="Calibri"/>
                <a:cs typeface="Calibri"/>
              </a:rPr>
              <a:t>	Load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SpaceX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dataset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(csv)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10033507" y="6074461"/>
            <a:ext cx="918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10" b="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600" spc="-75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 patterns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5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buFont typeface="Arial MT"/>
              <a:buChar char="•"/>
              <a:tabLst>
                <a:tab pos="1155065" algn="l"/>
              </a:tabLst>
            </a:pP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dirty="0" sz="16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lvl="3" marL="1612265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lvl="3" marL="1612265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lvl="3" marL="1612265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lvl="3" marL="1612265" indent="-22796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 Type</a:t>
            </a:r>
            <a:endParaRPr sz="14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algn="just" lvl="2" marL="1155700" marR="5080" indent="-22860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5700" algn="l"/>
              </a:tabLst>
            </a:pP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dirty="0" sz="16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5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easy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75">
                <a:solidFill>
                  <a:srgbClr val="292929"/>
                </a:solidFill>
                <a:latin typeface="Microsoft Sans Serif"/>
                <a:cs typeface="Microsoft Sans Serif"/>
              </a:rPr>
              <a:t> see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6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dirty="0" sz="16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algn="just" lvl="2" marL="11550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algn="just" lvl="3" marL="1612265" indent="-22796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4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14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4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6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0"/>
              <a:t>EDA</a:t>
            </a:r>
            <a:r>
              <a:rPr dirty="0" spc="30"/>
              <a:t> </a:t>
            </a:r>
            <a:r>
              <a:rPr dirty="0"/>
              <a:t>with</a:t>
            </a:r>
            <a:r>
              <a:rPr dirty="0" spc="20"/>
              <a:t> </a:t>
            </a:r>
            <a:r>
              <a:rPr dirty="0" spc="-40"/>
              <a:t>Data</a:t>
            </a:r>
            <a:r>
              <a:rPr dirty="0" spc="35"/>
              <a:t> </a:t>
            </a:r>
            <a:r>
              <a:rPr dirty="0" spc="-60"/>
              <a:t>Visualization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044176" y="6010452"/>
            <a:ext cx="918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10" b="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3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when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lvl="1" marL="812800" marR="294005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mission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lvl="1" marL="812800" marR="5080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lvl="1" marL="812800" marR="553085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lvl="1" marL="810895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the date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0"/>
              <a:t>EDA</a:t>
            </a:r>
            <a:r>
              <a:rPr dirty="0" spc="130"/>
              <a:t> </a:t>
            </a:r>
            <a:r>
              <a:rPr dirty="0"/>
              <a:t>with</a:t>
            </a:r>
            <a:r>
              <a:rPr dirty="0" spc="130"/>
              <a:t> </a:t>
            </a:r>
            <a:r>
              <a:rPr dirty="0" spc="-375"/>
              <a:t>SQL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dirty="0" sz="2400" spc="355" b="1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baseline="8680" sz="2400" spc="6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baseline="8680"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algn="just" marL="241300" marR="48196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that impact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algn="just" marL="240665" indent="-22796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algn="just" lvl="1" marL="6978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map.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8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lvl="2" marL="1155700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</a:tabLst>
            </a:pP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dirty="0" sz="13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dirty="0" sz="13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dirty="0" sz="13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55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label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55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algn="just" lvl="1" marL="697865" indent="-22796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5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algn="just" lvl="1" marL="697865" indent="-227965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coastline,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highway,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lvl="2" marL="1155700" indent="-228600">
              <a:lnSpc>
                <a:spcPts val="1255"/>
              </a:lnSpc>
              <a:buFont typeface="Arial MT"/>
              <a:buChar char="•"/>
              <a:tabLst>
                <a:tab pos="1155700" algn="l"/>
              </a:tabLst>
            </a:pP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dirty="0" sz="13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lvl="2" marL="1155700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dirty="0" sz="13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dirty="0" sz="13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9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dirty="0" sz="13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55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dirty="0" sz="13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dirty="0" sz="13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lvl="2" marL="1155700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lvl="2" marL="1155700" indent="-228600">
              <a:lnSpc>
                <a:spcPts val="1405"/>
              </a:lnSpc>
              <a:buFont typeface="Arial MT"/>
              <a:buChar char="•"/>
              <a:tabLst>
                <a:tab pos="1155700" algn="l"/>
              </a:tabLst>
            </a:pPr>
            <a:r>
              <a:rPr dirty="0" sz="1300" spc="-5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13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3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3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65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dirty="0" sz="13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 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dirty="0" sz="17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16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266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120"/>
              <a:t> </a:t>
            </a:r>
            <a:r>
              <a:rPr dirty="0"/>
              <a:t>an</a:t>
            </a:r>
            <a:r>
              <a:rPr dirty="0" spc="-114"/>
              <a:t> </a:t>
            </a:r>
            <a:r>
              <a:rPr dirty="0" spc="-65"/>
              <a:t>Interactive</a:t>
            </a:r>
            <a:r>
              <a:rPr dirty="0" spc="-120"/>
              <a:t> </a:t>
            </a:r>
            <a:r>
              <a:rPr dirty="0" spc="-35"/>
              <a:t>Map</a:t>
            </a:r>
            <a:r>
              <a:rPr dirty="0" spc="-114"/>
              <a:t> </a:t>
            </a:r>
            <a:r>
              <a:rPr dirty="0"/>
              <a:t>with</a:t>
            </a:r>
            <a:r>
              <a:rPr dirty="0" spc="-110"/>
              <a:t> </a:t>
            </a:r>
            <a:r>
              <a:rPr dirty="0" spc="-4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3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a Scatter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lvl="1" marL="812800" marR="373380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lvl="1" marL="812165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dirty="0" sz="17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lvl="1" marL="812800" marR="183515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7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17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lvl="1" marL="812800" marR="5080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payload </a:t>
            </a:r>
            <a:r>
              <a:rPr dirty="0" sz="1700" spc="-8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correlated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</a:tabLst>
            </a:pP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29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dirty="0" sz="1700" spc="5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2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dirty="0" sz="1700" spc="-3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29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dirty="0" sz="1700" spc="5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2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dirty="0" sz="1700" spc="-1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dirty="0" sz="1700" spc="-3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5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dirty="0" sz="1700" spc="-4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35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dirty="0" sz="1700" spc="-3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5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dirty="0" sz="1700" spc="-4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dirty="0" sz="1700" spc="75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dirty="0" sz="1700" spc="-4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5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dirty="0" sz="1700" spc="-4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5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lvl="1" marL="926465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7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dirty="0" sz="17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25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etc.)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16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90"/>
              <a:t> </a:t>
            </a:r>
            <a:r>
              <a:rPr dirty="0"/>
              <a:t>a</a:t>
            </a:r>
            <a:r>
              <a:rPr dirty="0" spc="-100"/>
              <a:t> </a:t>
            </a:r>
            <a:r>
              <a:rPr dirty="0" spc="-80"/>
              <a:t>Dashboard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90"/>
              <a:t> </a:t>
            </a:r>
            <a:r>
              <a:rPr dirty="0"/>
              <a:t>Plotly</a:t>
            </a:r>
            <a:r>
              <a:rPr dirty="0" spc="-75"/>
              <a:t> </a:t>
            </a:r>
            <a:r>
              <a:rPr dirty="0" spc="-114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Predictive</a:t>
            </a:r>
            <a:r>
              <a:rPr dirty="0" spc="-130"/>
              <a:t> </a:t>
            </a:r>
            <a:r>
              <a:rPr dirty="0" spc="-110"/>
              <a:t>Analysis</a:t>
            </a:r>
            <a:r>
              <a:rPr dirty="0" spc="-135"/>
              <a:t> </a:t>
            </a:r>
            <a:r>
              <a:rPr dirty="0" spc="-110"/>
              <a:t>(Classification)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 descr="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algn="ctr" marL="1270">
              <a:lnSpc>
                <a:spcPts val="1265"/>
              </a:lnSpc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 descr="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 descr="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1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1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1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 descr="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dirty="0" sz="11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 descr="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algn="ctr" marL="1905">
              <a:lnSpc>
                <a:spcPts val="1265"/>
              </a:lnSpc>
            </a:pP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refine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Models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based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following </a:t>
            </a:r>
            <a:r>
              <a:rPr dirty="0" sz="1200">
                <a:latin typeface="Calibri"/>
                <a:cs typeface="Calibri"/>
              </a:rPr>
              <a:t>classification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Algorithms: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(below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lvl="1" marL="776605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Logistic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Regression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object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GridSearchCV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lvl="1" marL="775335" marR="115570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dirty="0" sz="1200">
                <a:latin typeface="Calibri"/>
                <a:cs typeface="Calibri"/>
              </a:rPr>
              <a:t>Fit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train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GridSearchCV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object </a:t>
            </a:r>
            <a:r>
              <a:rPr dirty="0" sz="1200" spc="-10">
                <a:latin typeface="Calibri"/>
                <a:cs typeface="Calibri"/>
              </a:rPr>
              <a:t>	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train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lvl="1" marL="774700" marR="323850" indent="-22606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dirty="0" sz="1200">
                <a:latin typeface="Calibri"/>
                <a:cs typeface="Calibri"/>
              </a:rPr>
              <a:t>Find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display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best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hyperparameters</a:t>
            </a:r>
            <a:r>
              <a:rPr dirty="0" sz="1200" spc="-25">
                <a:latin typeface="Calibri"/>
                <a:cs typeface="Calibri"/>
              </a:rPr>
              <a:t> and </a:t>
            </a:r>
            <a:r>
              <a:rPr dirty="0" sz="1200" spc="-25">
                <a:latin typeface="Calibri"/>
                <a:cs typeface="Calibri"/>
              </a:rPr>
              <a:t>	</a:t>
            </a:r>
            <a:r>
              <a:rPr dirty="0" sz="1200">
                <a:latin typeface="Calibri"/>
                <a:cs typeface="Calibri"/>
              </a:rPr>
              <a:t>accuracy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lvl="1" marL="775335" marR="595630" indent="-226695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dirty="0" sz="1200">
                <a:latin typeface="Calibri"/>
                <a:cs typeface="Calibri"/>
              </a:rPr>
              <a:t>Check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accuracy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test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by </a:t>
            </a:r>
            <a:r>
              <a:rPr dirty="0" sz="1200" spc="-25">
                <a:latin typeface="Calibri"/>
                <a:cs typeface="Calibri"/>
              </a:rPr>
              <a:t>	</a:t>
            </a:r>
            <a:r>
              <a:rPr dirty="0" sz="1200">
                <a:latin typeface="Calibri"/>
                <a:cs typeface="Calibri"/>
              </a:rPr>
              <a:t>creating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confusion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lvl="1" marL="777240" marR="316230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dirty="0" sz="1200">
                <a:latin typeface="Calibri"/>
                <a:cs typeface="Calibri"/>
              </a:rPr>
              <a:t>Repeat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above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steps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Decision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Tree,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KNN,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SVM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dirty="0" sz="1200" spc="-25">
                <a:latin typeface="Calibri"/>
                <a:cs typeface="Calibri"/>
              </a:rPr>
              <a:t>3.</a:t>
            </a:r>
            <a:r>
              <a:rPr dirty="0" sz="1200">
                <a:latin typeface="Calibri"/>
                <a:cs typeface="Calibri"/>
              </a:rPr>
              <a:t>	Find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best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performing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1.</a:t>
            </a:r>
            <a:r>
              <a:rPr dirty="0" sz="1200" spc="15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Load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SpaceX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dataset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(csv) 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Dataframe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NumPy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array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class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2.</a:t>
            </a:r>
            <a:r>
              <a:rPr dirty="0" sz="1200" spc="160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Standardize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reassign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variable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using </a:t>
            </a:r>
            <a:r>
              <a:rPr dirty="0" sz="1200" spc="-1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3.</a:t>
            </a:r>
            <a:r>
              <a:rPr dirty="0" sz="1200" spc="165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Train/test/split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test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data </a:t>
            </a:r>
            <a:r>
              <a:rPr dirty="0" sz="1200" spc="-1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542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5"/>
              <a:t>Results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 descr="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dirty="0" sz="1800" spc="-1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 descr="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dirty="0" sz="2100" spc="-35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1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dirty="0" sz="2100" spc="-75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1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 descr="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dirty="0" sz="1800" spc="-1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 descr="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dirty="0" sz="2100" spc="-4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1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dirty="0" sz="2100" spc="-2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dirty="0" sz="21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1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 descr="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dirty="0" sz="1800" spc="-1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 descr="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dirty="0" sz="2100" spc="-35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1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algn="ctr" marL="635">
              <a:lnSpc>
                <a:spcPts val="2395"/>
              </a:lnSpc>
            </a:pP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5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around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105"/>
              <a:t> </a:t>
            </a:r>
            <a:r>
              <a:rPr dirty="0" spc="-75"/>
              <a:t>Number</a:t>
            </a:r>
            <a:r>
              <a:rPr dirty="0" spc="-110"/>
              <a:t> </a:t>
            </a:r>
            <a:r>
              <a:rPr dirty="0" spc="-100"/>
              <a:t>vs.</a:t>
            </a:r>
            <a:r>
              <a:rPr dirty="0" spc="-120"/>
              <a:t> Launch</a:t>
            </a:r>
            <a:r>
              <a:rPr dirty="0" spc="-100"/>
              <a:t> </a:t>
            </a:r>
            <a:r>
              <a:rPr dirty="0" spc="-65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5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Payload </a:t>
            </a:r>
            <a:r>
              <a:rPr dirty="0" spc="-100"/>
              <a:t>vs.</a:t>
            </a:r>
            <a:r>
              <a:rPr dirty="0" spc="-114"/>
              <a:t> </a:t>
            </a:r>
            <a:r>
              <a:rPr dirty="0" spc="-120"/>
              <a:t>Launch</a:t>
            </a:r>
            <a:r>
              <a:rPr dirty="0" spc="-114"/>
              <a:t> </a:t>
            </a:r>
            <a:r>
              <a:rPr dirty="0" spc="-75"/>
              <a:t>Site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9405" indent="-227965">
              <a:lnSpc>
                <a:spcPts val="1964"/>
              </a:lnSpc>
              <a:buFont typeface="Arial MT"/>
              <a:buChar char="•"/>
              <a:tabLst>
                <a:tab pos="31940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29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dirty="0" sz="2000" spc="-229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</a:tabLst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4"/>
              <a:t>Success</a:t>
            </a:r>
            <a:r>
              <a:rPr dirty="0" spc="30"/>
              <a:t> </a:t>
            </a:r>
            <a:r>
              <a:rPr dirty="0" spc="-170"/>
              <a:t>Rate</a:t>
            </a:r>
            <a:r>
              <a:rPr dirty="0" spc="5"/>
              <a:t> </a:t>
            </a:r>
            <a:r>
              <a:rPr dirty="0" spc="-95"/>
              <a:t>vs.</a:t>
            </a:r>
            <a:r>
              <a:rPr dirty="0" spc="5"/>
              <a:t> </a:t>
            </a:r>
            <a:r>
              <a:rPr dirty="0"/>
              <a:t>Orbit</a:t>
            </a:r>
            <a:r>
              <a:rPr dirty="0" spc="25"/>
              <a:t> </a:t>
            </a:r>
            <a:r>
              <a:rPr dirty="0" spc="-145"/>
              <a:t>Type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5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7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200" spc="-26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65"/>
              <a:t> </a:t>
            </a:r>
            <a:r>
              <a:rPr dirty="0" spc="-75"/>
              <a:t>Number </a:t>
            </a:r>
            <a:r>
              <a:rPr dirty="0" spc="-100"/>
              <a:t>vs.</a:t>
            </a:r>
            <a:r>
              <a:rPr dirty="0" spc="-80"/>
              <a:t> </a:t>
            </a:r>
            <a:r>
              <a:rPr dirty="0"/>
              <a:t>Orbit</a:t>
            </a:r>
            <a:r>
              <a:rPr dirty="0" spc="-70"/>
              <a:t> </a:t>
            </a:r>
            <a:r>
              <a:rPr dirty="0" spc="-120"/>
              <a:t>Type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2004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dirty="0" sz="2000" spc="-145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dirty="0" sz="20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5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dirty="0" sz="20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95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4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1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6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dirty="0" sz="20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0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orbit for</a:t>
            </a:r>
            <a:r>
              <a:rPr dirty="0" sz="20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Payload</a:t>
            </a:r>
            <a:r>
              <a:rPr dirty="0" spc="-65"/>
              <a:t> </a:t>
            </a:r>
            <a:r>
              <a:rPr dirty="0" spc="-100"/>
              <a:t>vs.</a:t>
            </a:r>
            <a:r>
              <a:rPr dirty="0" spc="-70"/>
              <a:t> </a:t>
            </a:r>
            <a:r>
              <a:rPr dirty="0"/>
              <a:t>Orbit</a:t>
            </a:r>
            <a:r>
              <a:rPr dirty="0" spc="-45"/>
              <a:t> </a:t>
            </a:r>
            <a:r>
              <a:rPr dirty="0" spc="-130"/>
              <a:t>Type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5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5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85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Launch</a:t>
            </a:r>
            <a:r>
              <a:rPr dirty="0" spc="-25"/>
              <a:t> </a:t>
            </a:r>
            <a:r>
              <a:rPr dirty="0" spc="-254"/>
              <a:t>Success</a:t>
            </a:r>
            <a:r>
              <a:rPr dirty="0" spc="10"/>
              <a:t> </a:t>
            </a:r>
            <a:r>
              <a:rPr dirty="0" spc="-120"/>
              <a:t>Yearly</a:t>
            </a:r>
            <a:r>
              <a:rPr dirty="0" spc="-25"/>
              <a:t> </a:t>
            </a:r>
            <a:r>
              <a:rPr dirty="0" spc="-95"/>
              <a:t>Trend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0040" indent="-228600">
              <a:lnSpc>
                <a:spcPts val="2205"/>
              </a:lnSpc>
              <a:buFont typeface="Arial MT"/>
              <a:buChar char="•"/>
              <a:tabLst>
                <a:tab pos="320040" algn="l"/>
              </a:tabLst>
            </a:pP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dirty="0" sz="2000" spc="-14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dirty="0" spc="-80"/>
              <a:t> </a:t>
            </a:r>
            <a:r>
              <a:rPr dirty="0" spc="-140"/>
              <a:t>Launch</a:t>
            </a:r>
            <a:r>
              <a:rPr dirty="0" spc="-70"/>
              <a:t> </a:t>
            </a:r>
            <a:r>
              <a:rPr dirty="0" spc="-50"/>
              <a:t>Site</a:t>
            </a:r>
            <a:r>
              <a:rPr dirty="0" spc="-75"/>
              <a:t> </a:t>
            </a:r>
            <a:r>
              <a:rPr dirty="0" spc="-190"/>
              <a:t>Names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‘Launch_Site’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Launch</a:t>
            </a:r>
            <a:r>
              <a:rPr dirty="0" spc="-95"/>
              <a:t> </a:t>
            </a:r>
            <a:r>
              <a:rPr dirty="0" spc="-50"/>
              <a:t>Site</a:t>
            </a:r>
            <a:r>
              <a:rPr dirty="0" spc="-80"/>
              <a:t> </a:t>
            </a:r>
            <a:r>
              <a:rPr dirty="0" spc="-204"/>
              <a:t>Names</a:t>
            </a:r>
            <a:r>
              <a:rPr dirty="0" spc="-40"/>
              <a:t> </a:t>
            </a:r>
            <a:r>
              <a:rPr dirty="0" spc="-30"/>
              <a:t>Begin</a:t>
            </a:r>
            <a:r>
              <a:rPr dirty="0" spc="-95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 spc="-190"/>
              <a:t>'CCA'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/>
              <a:t>Total</a:t>
            </a:r>
            <a:r>
              <a:rPr dirty="0" spc="-185"/>
              <a:t> </a:t>
            </a:r>
            <a:r>
              <a:rPr dirty="0" spc="-120"/>
              <a:t>Payload</a:t>
            </a:r>
            <a:r>
              <a:rPr dirty="0" spc="-125"/>
              <a:t> </a:t>
            </a:r>
            <a:r>
              <a:rPr dirty="0" spc="-180"/>
              <a:t>Mass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3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Average</a:t>
            </a:r>
            <a:r>
              <a:rPr dirty="0" spc="-65"/>
              <a:t> </a:t>
            </a:r>
            <a:r>
              <a:rPr dirty="0" spc="-120"/>
              <a:t>Payload</a:t>
            </a:r>
            <a:r>
              <a:rPr dirty="0" spc="-55"/>
              <a:t> </a:t>
            </a:r>
            <a:r>
              <a:rPr dirty="0" spc="-204"/>
              <a:t>Mass</a:t>
            </a:r>
            <a:r>
              <a:rPr dirty="0" spc="-40"/>
              <a:t> </a:t>
            </a:r>
            <a:r>
              <a:rPr dirty="0"/>
              <a:t>by</a:t>
            </a:r>
            <a:r>
              <a:rPr dirty="0" spc="-55"/>
              <a:t> </a:t>
            </a:r>
            <a:r>
              <a:rPr dirty="0"/>
              <a:t>F9</a:t>
            </a:r>
            <a:r>
              <a:rPr dirty="0" spc="-55"/>
              <a:t> </a:t>
            </a:r>
            <a:r>
              <a:rPr dirty="0" spc="-20"/>
              <a:t>v1.1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3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dirty="0" spc="-200"/>
              <a:t> </a:t>
            </a:r>
            <a:r>
              <a:rPr dirty="0" spc="-170"/>
              <a:t>Successful</a:t>
            </a:r>
            <a:r>
              <a:rPr dirty="0" spc="-75"/>
              <a:t> </a:t>
            </a:r>
            <a:r>
              <a:rPr dirty="0" spc="-90"/>
              <a:t>Ground</a:t>
            </a:r>
            <a:r>
              <a:rPr dirty="0" spc="-130"/>
              <a:t> </a:t>
            </a:r>
            <a:r>
              <a:rPr dirty="0" spc="-30"/>
              <a:t>Landing</a:t>
            </a:r>
            <a:r>
              <a:rPr dirty="0" spc="-135"/>
              <a:t> </a:t>
            </a:r>
            <a:r>
              <a:rPr dirty="0" spc="-30"/>
              <a:t>Date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lvl="1" marL="698500" marR="34036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‘Landing_Outcome’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9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3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if they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0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dirty="0" sz="14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7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dirty="0" sz="14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14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25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14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 interactive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4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292929"/>
                </a:solidFill>
                <a:latin typeface="Microsoft Sans Serif"/>
                <a:cs typeface="Microsoft Sans Serif"/>
              </a:rPr>
              <a:t>interactively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400" spc="-35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dirty="0" sz="14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14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4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14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1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14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14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results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3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3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13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lvl="2" marL="1155065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dirty="0" sz="1300" spc="-3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13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3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5"/>
              <a:t>Executive</a:t>
            </a:r>
            <a:r>
              <a:rPr dirty="0" spc="-50"/>
              <a:t> </a:t>
            </a:r>
            <a:r>
              <a:rPr dirty="0" spc="-19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44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14"/>
              <a:t>Successful</a:t>
            </a:r>
            <a:r>
              <a:rPr dirty="0" sz="2500" spc="-30"/>
              <a:t> </a:t>
            </a:r>
            <a:r>
              <a:rPr dirty="0" sz="2500" spc="-25"/>
              <a:t>Drone</a:t>
            </a:r>
            <a:r>
              <a:rPr dirty="0" sz="2500" spc="-65"/>
              <a:t> </a:t>
            </a:r>
            <a:r>
              <a:rPr dirty="0" sz="2500" spc="-50"/>
              <a:t>Ship </a:t>
            </a:r>
            <a:r>
              <a:rPr dirty="0" sz="2500" spc="-20"/>
              <a:t>Landing</a:t>
            </a:r>
            <a:r>
              <a:rPr dirty="0" sz="2500" spc="-40"/>
              <a:t> </a:t>
            </a:r>
            <a:r>
              <a:rPr dirty="0" sz="2500"/>
              <a:t>with</a:t>
            </a:r>
            <a:r>
              <a:rPr dirty="0" sz="2500" spc="-50"/>
              <a:t> </a:t>
            </a:r>
            <a:r>
              <a:rPr dirty="0" sz="2500" spc="-85"/>
              <a:t>Payload</a:t>
            </a:r>
            <a:r>
              <a:rPr dirty="0" sz="2500" spc="-55"/>
              <a:t> </a:t>
            </a:r>
            <a:r>
              <a:rPr dirty="0" sz="2500" spc="-35"/>
              <a:t>between</a:t>
            </a:r>
            <a:r>
              <a:rPr dirty="0" sz="2500" spc="-40"/>
              <a:t> </a:t>
            </a:r>
            <a:r>
              <a:rPr dirty="0" sz="2500" spc="110"/>
              <a:t>4000</a:t>
            </a:r>
            <a:r>
              <a:rPr dirty="0" sz="2500" spc="-55"/>
              <a:t> </a:t>
            </a:r>
            <a:r>
              <a:rPr dirty="0" sz="2500"/>
              <a:t>and</a:t>
            </a:r>
            <a:r>
              <a:rPr dirty="0" sz="2500" spc="-65"/>
              <a:t> </a:t>
            </a:r>
            <a:r>
              <a:rPr dirty="0" sz="2500" spc="90"/>
              <a:t>6000</a:t>
            </a:r>
            <a:endParaRPr sz="2500"/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227965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9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5"/>
              <a:t>Total</a:t>
            </a:r>
            <a:r>
              <a:rPr dirty="0" sz="3100" spc="-114"/>
              <a:t> </a:t>
            </a:r>
            <a:r>
              <a:rPr dirty="0" sz="3100" spc="-55"/>
              <a:t>Number</a:t>
            </a:r>
            <a:r>
              <a:rPr dirty="0" sz="3100" spc="-100"/>
              <a:t> </a:t>
            </a:r>
            <a:r>
              <a:rPr dirty="0" sz="3100"/>
              <a:t>of</a:t>
            </a:r>
            <a:r>
              <a:rPr dirty="0" sz="3100" spc="-110"/>
              <a:t> </a:t>
            </a:r>
            <a:r>
              <a:rPr dirty="0" sz="3100" spc="-140"/>
              <a:t>Successful</a:t>
            </a:r>
            <a:r>
              <a:rPr dirty="0" sz="3100" spc="-65"/>
              <a:t> </a:t>
            </a:r>
            <a:r>
              <a:rPr dirty="0" sz="3100"/>
              <a:t>and</a:t>
            </a:r>
            <a:r>
              <a:rPr dirty="0" sz="3100" spc="-105"/>
              <a:t> </a:t>
            </a:r>
            <a:r>
              <a:rPr dirty="0" sz="3100" spc="-55"/>
              <a:t>Failure</a:t>
            </a:r>
            <a:r>
              <a:rPr dirty="0" sz="3100" spc="-85"/>
              <a:t> </a:t>
            </a:r>
            <a:r>
              <a:rPr dirty="0" sz="3100" spc="-55"/>
              <a:t>Mission</a:t>
            </a:r>
            <a:r>
              <a:rPr dirty="0" sz="3100" spc="-90"/>
              <a:t> </a:t>
            </a:r>
            <a:r>
              <a:rPr dirty="0" sz="3100" spc="-70"/>
              <a:t>Outcomes</a:t>
            </a:r>
            <a:endParaRPr sz="3100"/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by’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Boosters</a:t>
            </a:r>
            <a:r>
              <a:rPr dirty="0" spc="-120"/>
              <a:t> </a:t>
            </a:r>
            <a:r>
              <a:rPr dirty="0" spc="-90"/>
              <a:t>Carried</a:t>
            </a:r>
            <a:r>
              <a:rPr dirty="0" spc="-105"/>
              <a:t> </a:t>
            </a:r>
            <a:r>
              <a:rPr dirty="0" spc="-140"/>
              <a:t>Maximum</a:t>
            </a:r>
            <a:r>
              <a:rPr dirty="0" spc="-105"/>
              <a:t> </a:t>
            </a:r>
            <a:r>
              <a:rPr dirty="0" spc="-110"/>
              <a:t>Payload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/>
              <a:t>2015</a:t>
            </a:r>
            <a:r>
              <a:rPr dirty="0" spc="25"/>
              <a:t> </a:t>
            </a:r>
            <a:r>
              <a:rPr dirty="0" spc="-130"/>
              <a:t>Launch</a:t>
            </a:r>
            <a:r>
              <a:rPr dirty="0" spc="30"/>
              <a:t> </a:t>
            </a:r>
            <a:r>
              <a:rPr dirty="0" spc="-150"/>
              <a:t>Records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lvl="1" marL="698500" marR="26034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where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7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drop ship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7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5"/>
              <a:t>Rank</a:t>
            </a:r>
            <a:r>
              <a:rPr dirty="0" sz="2800" spc="-35"/>
              <a:t> </a:t>
            </a:r>
            <a:r>
              <a:rPr dirty="0" sz="2800" spc="-20"/>
              <a:t>Landing</a:t>
            </a:r>
            <a:r>
              <a:rPr dirty="0" sz="2800" spc="-35"/>
              <a:t> </a:t>
            </a:r>
            <a:r>
              <a:rPr dirty="0" sz="2800" spc="-95"/>
              <a:t>Outcomes</a:t>
            </a:r>
            <a:r>
              <a:rPr dirty="0" sz="2800" spc="-35"/>
              <a:t> </a:t>
            </a:r>
            <a:r>
              <a:rPr dirty="0" sz="2800" spc="-80"/>
              <a:t>Between</a:t>
            </a:r>
            <a:r>
              <a:rPr dirty="0" sz="2800" spc="-55"/>
              <a:t> </a:t>
            </a:r>
            <a:r>
              <a:rPr dirty="0" sz="2800" spc="100"/>
              <a:t>2010-</a:t>
            </a:r>
            <a:r>
              <a:rPr dirty="0" sz="2800" spc="75"/>
              <a:t>06-</a:t>
            </a:r>
            <a:r>
              <a:rPr dirty="0" sz="2800" spc="120"/>
              <a:t>04</a:t>
            </a:r>
            <a:r>
              <a:rPr dirty="0" sz="2800" spc="-70"/>
              <a:t> </a:t>
            </a:r>
            <a:r>
              <a:rPr dirty="0" sz="2800"/>
              <a:t>and</a:t>
            </a:r>
            <a:r>
              <a:rPr dirty="0" sz="2800" spc="-45"/>
              <a:t> </a:t>
            </a:r>
            <a:r>
              <a:rPr dirty="0" sz="2800" spc="100"/>
              <a:t>2017-</a:t>
            </a:r>
            <a:r>
              <a:rPr dirty="0" sz="2800" spc="75"/>
              <a:t>03-</a:t>
            </a:r>
            <a:r>
              <a:rPr dirty="0" sz="2800" spc="95"/>
              <a:t>20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8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62495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dirty="0" u="sng" sz="180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specified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date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u="sng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25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75"/>
              <a:t>SpaceX</a:t>
            </a:r>
            <a:r>
              <a:rPr dirty="0" spc="25"/>
              <a:t> </a:t>
            </a:r>
            <a:r>
              <a:rPr dirty="0" spc="-60"/>
              <a:t>Falcon9</a:t>
            </a:r>
            <a:r>
              <a:rPr dirty="0" spc="-5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130"/>
              <a:t>Launch</a:t>
            </a:r>
            <a:r>
              <a:rPr dirty="0" spc="-25"/>
              <a:t> </a:t>
            </a:r>
            <a:r>
              <a:rPr dirty="0" spc="-95"/>
              <a:t>Sites</a:t>
            </a:r>
            <a:r>
              <a:rPr dirty="0" spc="-30"/>
              <a:t> </a:t>
            </a:r>
            <a:r>
              <a:rPr dirty="0" spc="-35"/>
              <a:t>Map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Fig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 Global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Fig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 Zoom </a:t>
            </a:r>
            <a:r>
              <a:rPr dirty="0" sz="1200" spc="-5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Fig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 Zoom </a:t>
            </a:r>
            <a:r>
              <a:rPr dirty="0" sz="1200" spc="-5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left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displays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Falcon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9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located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United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States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(in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California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Florida).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Each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site </a:t>
            </a:r>
            <a:r>
              <a:rPr dirty="0" sz="1200">
                <a:latin typeface="Calibri"/>
                <a:cs typeface="Calibri"/>
              </a:rPr>
              <a:t>contains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 circle, label,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popup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highlight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location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site.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also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evident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near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zoom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display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4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libri"/>
                <a:cs typeface="Calibri"/>
              </a:rPr>
              <a:t>VAFB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SLC-</a:t>
            </a:r>
            <a:r>
              <a:rPr dirty="0" sz="1200">
                <a:latin typeface="Calibri"/>
                <a:cs typeface="Calibri"/>
              </a:rPr>
              <a:t>4E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libri"/>
                <a:cs typeface="Calibri"/>
              </a:rPr>
              <a:t>CCAFS</a:t>
            </a:r>
            <a:r>
              <a:rPr dirty="0" sz="1200" spc="-10">
                <a:latin typeface="Calibri"/>
                <a:cs typeface="Calibri"/>
              </a:rPr>
              <a:t> LC-</a:t>
            </a:r>
            <a:r>
              <a:rPr dirty="0" sz="1200">
                <a:latin typeface="Calibri"/>
                <a:cs typeface="Calibri"/>
              </a:rPr>
              <a:t>40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libri"/>
                <a:cs typeface="Calibri"/>
              </a:rPr>
              <a:t>KSC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LC-</a:t>
            </a:r>
            <a:r>
              <a:rPr dirty="0" sz="1200">
                <a:latin typeface="Calibri"/>
                <a:cs typeface="Calibri"/>
              </a:rPr>
              <a:t>39A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libri"/>
                <a:cs typeface="Calibri"/>
              </a:rPr>
              <a:t>CCAFS</a:t>
            </a:r>
            <a:r>
              <a:rPr dirty="0" sz="1200" spc="-10">
                <a:latin typeface="Calibri"/>
                <a:cs typeface="Calibri"/>
              </a:rPr>
              <a:t> SLC-</a:t>
            </a:r>
            <a:r>
              <a:rPr dirty="0" sz="1200">
                <a:latin typeface="Calibri"/>
                <a:cs typeface="Calibri"/>
              </a:rPr>
              <a:t>40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5"/>
              </a:lnSpc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85"/>
              <a:t>SpaceX</a:t>
            </a:r>
            <a:r>
              <a:rPr dirty="0" sz="2800" spc="-5"/>
              <a:t> </a:t>
            </a:r>
            <a:r>
              <a:rPr dirty="0" sz="2800" spc="-20"/>
              <a:t>Falon9</a:t>
            </a:r>
            <a:r>
              <a:rPr dirty="0" sz="2800" spc="-30"/>
              <a:t> </a:t>
            </a:r>
            <a:r>
              <a:rPr dirty="0" sz="2800" spc="570"/>
              <a:t>–</a:t>
            </a:r>
            <a:r>
              <a:rPr dirty="0" sz="2800" spc="-15"/>
              <a:t> </a:t>
            </a:r>
            <a:r>
              <a:rPr dirty="0" sz="2800" spc="-114"/>
              <a:t>Success/Failed</a:t>
            </a:r>
            <a:r>
              <a:rPr dirty="0" sz="2800" spc="-15"/>
              <a:t> </a:t>
            </a:r>
            <a:r>
              <a:rPr dirty="0" sz="2800" spc="-95"/>
              <a:t>Launch</a:t>
            </a:r>
            <a:r>
              <a:rPr dirty="0" sz="2800" spc="-20"/>
              <a:t> Map</a:t>
            </a:r>
            <a:r>
              <a:rPr dirty="0" sz="2800" spc="-15"/>
              <a:t> </a:t>
            </a:r>
            <a:r>
              <a:rPr dirty="0" sz="2800"/>
              <a:t>for</a:t>
            </a:r>
            <a:r>
              <a:rPr dirty="0" sz="2800" spc="-15"/>
              <a:t> </a:t>
            </a:r>
            <a:r>
              <a:rPr dirty="0" sz="2800"/>
              <a:t>all</a:t>
            </a:r>
            <a:r>
              <a:rPr dirty="0" sz="2800" spc="-15"/>
              <a:t> </a:t>
            </a:r>
            <a:r>
              <a:rPr dirty="0" sz="2800" spc="-95"/>
              <a:t>Launch</a:t>
            </a:r>
            <a:r>
              <a:rPr dirty="0" sz="2800" spc="-25"/>
              <a:t> </a:t>
            </a:r>
            <a:r>
              <a:rPr dirty="0" sz="2800" spc="-35"/>
              <a:t>Sites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map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with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Launch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VAFB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Launch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Site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with </a:t>
            </a:r>
            <a:r>
              <a:rPr dirty="0" sz="1000" spc="-10">
                <a:latin typeface="Calibri"/>
                <a:cs typeface="Calibri"/>
              </a:rPr>
              <a:t>success/failed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36195" rIns="0" bIns="0" rtlCol="0" vert="horz">
            <a:spAutoFit/>
          </a:bodyPr>
          <a:lstStyle/>
          <a:p>
            <a:pPr marL="264160" indent="-17208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 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Sites.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each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 </a:t>
            </a:r>
            <a:r>
              <a:rPr dirty="0" sz="1200" spc="-1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total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successful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failed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2,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3,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4,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5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zoom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each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displays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success/fail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markers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green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success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looking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each site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KSC</a:t>
            </a:r>
            <a:r>
              <a:rPr dirty="0" sz="1200" spc="-10">
                <a:latin typeface="Calibri"/>
                <a:cs typeface="Calibri"/>
              </a:rPr>
              <a:t> LC-</a:t>
            </a:r>
            <a:r>
              <a:rPr dirty="0" sz="1200">
                <a:latin typeface="Calibri"/>
                <a:cs typeface="Calibri"/>
              </a:rPr>
              <a:t>39A Launch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greatest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successful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 3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KSC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LC-</a:t>
            </a:r>
            <a:r>
              <a:rPr dirty="0" sz="1000" spc="-25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latin typeface="Calibri"/>
                <a:cs typeface="Calibri"/>
              </a:rPr>
              <a:t>success/failed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CCAFS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SLC-</a:t>
            </a:r>
            <a:r>
              <a:rPr dirty="0" sz="1000" spc="-25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success/failed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CCAFS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SLC-</a:t>
            </a:r>
            <a:r>
              <a:rPr dirty="0" sz="1000" spc="-25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success/failed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10"/>
              <a:t>SpaceX</a:t>
            </a:r>
            <a:r>
              <a:rPr dirty="0" sz="3100"/>
              <a:t> </a:t>
            </a:r>
            <a:r>
              <a:rPr dirty="0" sz="3100" spc="-55"/>
              <a:t>Falcon9</a:t>
            </a:r>
            <a:r>
              <a:rPr dirty="0" sz="3100" spc="-45"/>
              <a:t> </a:t>
            </a:r>
            <a:r>
              <a:rPr dirty="0" sz="3100" spc="635"/>
              <a:t>–</a:t>
            </a:r>
            <a:r>
              <a:rPr dirty="0" sz="3100" spc="-50"/>
              <a:t> </a:t>
            </a:r>
            <a:r>
              <a:rPr dirty="0" sz="3100" spc="-100"/>
              <a:t>Launch</a:t>
            </a:r>
            <a:r>
              <a:rPr dirty="0" sz="3100" spc="-45"/>
              <a:t> </a:t>
            </a:r>
            <a:r>
              <a:rPr dirty="0" sz="3100" spc="-40"/>
              <a:t>Site</a:t>
            </a:r>
            <a:r>
              <a:rPr dirty="0" sz="3100" spc="-45"/>
              <a:t> </a:t>
            </a:r>
            <a:r>
              <a:rPr dirty="0" sz="3100" spc="50"/>
              <a:t>to</a:t>
            </a:r>
            <a:r>
              <a:rPr dirty="0" sz="3100" spc="-60"/>
              <a:t> </a:t>
            </a:r>
            <a:r>
              <a:rPr dirty="0" sz="3100"/>
              <a:t>proximity</a:t>
            </a:r>
            <a:r>
              <a:rPr dirty="0" sz="3100" spc="-30"/>
              <a:t> </a:t>
            </a:r>
            <a:r>
              <a:rPr dirty="0" sz="3100" spc="-75"/>
              <a:t>Distance</a:t>
            </a:r>
            <a:r>
              <a:rPr dirty="0" sz="3100" spc="-20"/>
              <a:t> </a:t>
            </a:r>
            <a:r>
              <a:rPr dirty="0" sz="3100" spc="-25"/>
              <a:t>Map</a:t>
            </a:r>
            <a:endParaRPr sz="3100"/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36195" rIns="0" bIns="0" rtlCol="0" vert="horz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displays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proximity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marked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Site </a:t>
            </a:r>
            <a:r>
              <a:rPr dirty="0" sz="1200">
                <a:latin typeface="Calibri"/>
                <a:cs typeface="Calibri"/>
              </a:rPr>
              <a:t>VAFB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SLC-</a:t>
            </a:r>
            <a:r>
              <a:rPr dirty="0" sz="1200">
                <a:latin typeface="Calibri"/>
                <a:cs typeface="Calibri"/>
              </a:rPr>
              <a:t>4E.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City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Lompoc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further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away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compared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other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proximities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coastline,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railroad,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highway, </a:t>
            </a:r>
            <a:r>
              <a:rPr dirty="0" sz="1200">
                <a:latin typeface="Calibri"/>
                <a:cs typeface="Calibri"/>
              </a:rPr>
              <a:t>etc.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also </a:t>
            </a:r>
            <a:r>
              <a:rPr dirty="0" sz="1200">
                <a:latin typeface="Calibri"/>
                <a:cs typeface="Calibri"/>
              </a:rPr>
              <a:t>displays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marker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city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distance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(14.09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Figure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provides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zoom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view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into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other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proximities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coastline, railroad,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highway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respective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distances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 </a:t>
            </a:r>
            <a:r>
              <a:rPr dirty="0" sz="1200" spc="-2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general,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cities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located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away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Sites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minimize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impacts</a:t>
            </a:r>
            <a:r>
              <a:rPr dirty="0" sz="1200" spc="5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accidental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impacts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public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infrastructure.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Sites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strategically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located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near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coastline, </a:t>
            </a:r>
            <a:r>
              <a:rPr dirty="0" sz="1200" spc="-10">
                <a:latin typeface="Calibri"/>
                <a:cs typeface="Calibri"/>
              </a:rPr>
              <a:t>railroad,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highways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provide </a:t>
            </a:r>
            <a:r>
              <a:rPr dirty="0" sz="1200">
                <a:latin typeface="Calibri"/>
                <a:cs typeface="Calibri"/>
              </a:rPr>
              <a:t>easy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access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Proximity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site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map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VAFB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SLC-</a:t>
            </a:r>
            <a:r>
              <a:rPr dirty="0" sz="1000" spc="-25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6284" y="6454241"/>
            <a:ext cx="29984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Fig 2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Zoom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sites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0">
                <a:latin typeface="Calibri"/>
                <a:cs typeface="Calibri"/>
              </a:rPr>
              <a:t> coastline,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railroad,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Introduction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dirty="0" spc="70"/>
              <a:t>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dirty="0" sz="19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remain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lvl="1" marL="698500" marR="73025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capabilities</a:t>
            </a:r>
            <a:r>
              <a:rPr dirty="0" sz="19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dirty="0" sz="19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dirty="0" sz="19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dirty="0" sz="19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around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dirty="0" sz="19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dirty="0" sz="19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19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19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19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19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19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lvl="1" marL="698500" marR="43688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9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9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95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9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9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5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Launch</a:t>
            </a:r>
            <a:r>
              <a:rPr dirty="0" spc="-70"/>
              <a:t> </a:t>
            </a:r>
            <a:r>
              <a:rPr dirty="0" spc="-254"/>
              <a:t>Success</a:t>
            </a:r>
            <a:r>
              <a:rPr dirty="0" spc="10"/>
              <a:t> </a:t>
            </a:r>
            <a:r>
              <a:rPr dirty="0" spc="-105"/>
              <a:t>Counts</a:t>
            </a:r>
            <a:r>
              <a:rPr dirty="0" spc="-35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All</a:t>
            </a:r>
            <a:r>
              <a:rPr dirty="0" spc="-50"/>
              <a:t> </a:t>
            </a:r>
            <a:r>
              <a:rPr dirty="0" spc="-90"/>
              <a:t>Sites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40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29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Launch</a:t>
            </a:r>
            <a:r>
              <a:rPr dirty="0" spc="-95"/>
              <a:t> </a:t>
            </a:r>
            <a:r>
              <a:rPr dirty="0" spc="-50"/>
              <a:t>Site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 spc="-40"/>
              <a:t>Highest</a:t>
            </a:r>
            <a:r>
              <a:rPr dirty="0" spc="-35"/>
              <a:t> </a:t>
            </a:r>
            <a:r>
              <a:rPr dirty="0" spc="-130"/>
              <a:t>Launch</a:t>
            </a:r>
            <a:r>
              <a:rPr dirty="0" spc="-50"/>
              <a:t> </a:t>
            </a:r>
            <a:r>
              <a:rPr dirty="0" spc="-254"/>
              <a:t>Success</a:t>
            </a:r>
            <a:r>
              <a:rPr dirty="0" spc="10"/>
              <a:t> </a:t>
            </a:r>
            <a:r>
              <a:rPr dirty="0" spc="-50"/>
              <a:t>Ratio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40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range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110"/>
              <a:t>Payload</a:t>
            </a:r>
            <a:r>
              <a:rPr dirty="0" sz="3400" spc="-65"/>
              <a:t> </a:t>
            </a:r>
            <a:r>
              <a:rPr dirty="0" sz="3400" spc="-95"/>
              <a:t>vs.</a:t>
            </a:r>
            <a:r>
              <a:rPr dirty="0" sz="3400" spc="-60"/>
              <a:t> </a:t>
            </a:r>
            <a:r>
              <a:rPr dirty="0" sz="3400" spc="-114"/>
              <a:t>Launch</a:t>
            </a:r>
            <a:r>
              <a:rPr dirty="0" sz="3400" spc="-65"/>
              <a:t> </a:t>
            </a:r>
            <a:r>
              <a:rPr dirty="0" sz="3400" spc="-85"/>
              <a:t>Outcome</a:t>
            </a:r>
            <a:r>
              <a:rPr dirty="0" sz="3400" spc="-60"/>
              <a:t> </a:t>
            </a:r>
            <a:r>
              <a:rPr dirty="0" sz="3400" spc="-80"/>
              <a:t>Scatter</a:t>
            </a:r>
            <a:r>
              <a:rPr dirty="0" sz="3400" spc="-55"/>
              <a:t> </a:t>
            </a:r>
            <a:r>
              <a:rPr dirty="0" sz="3400"/>
              <a:t>Plot</a:t>
            </a:r>
            <a:r>
              <a:rPr dirty="0" sz="3400" spc="-70"/>
              <a:t> </a:t>
            </a:r>
            <a:r>
              <a:rPr dirty="0" sz="3400"/>
              <a:t>for</a:t>
            </a:r>
            <a:r>
              <a:rPr dirty="0" sz="3400" spc="-55"/>
              <a:t> </a:t>
            </a:r>
            <a:r>
              <a:rPr dirty="0" sz="3400"/>
              <a:t>All</a:t>
            </a:r>
            <a:r>
              <a:rPr dirty="0" sz="3400" spc="-65"/>
              <a:t> Sites</a:t>
            </a:r>
            <a:endParaRPr sz="3400"/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pc="-80"/>
              <a:t>Based</a:t>
            </a:r>
            <a:r>
              <a:rPr dirty="0" spc="-5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 spc="-85"/>
              <a:t>Accuracy</a:t>
            </a:r>
            <a:r>
              <a:rPr dirty="0" spc="-50"/>
              <a:t> </a:t>
            </a:r>
            <a:r>
              <a:rPr dirty="0" spc="-75"/>
              <a:t>scores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75"/>
              <a:t>as</a:t>
            </a:r>
            <a:r>
              <a:rPr dirty="0" spc="-40"/>
              <a:t> </a:t>
            </a:r>
            <a:r>
              <a:rPr dirty="0" spc="-20"/>
              <a:t>also </a:t>
            </a:r>
            <a:r>
              <a:rPr dirty="0" spc="-10"/>
              <a:t>evident</a:t>
            </a:r>
            <a:r>
              <a:rPr dirty="0" spc="-75"/>
              <a:t> </a:t>
            </a:r>
            <a:r>
              <a:rPr dirty="0"/>
              <a:t>from</a:t>
            </a:r>
            <a:r>
              <a:rPr dirty="0" spc="-65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bar</a:t>
            </a:r>
            <a:r>
              <a:rPr dirty="0" spc="-70"/>
              <a:t> </a:t>
            </a:r>
            <a:r>
              <a:rPr dirty="0" spc="-25"/>
              <a:t>chart,</a:t>
            </a:r>
            <a:r>
              <a:rPr dirty="0" spc="-60"/>
              <a:t> </a:t>
            </a:r>
            <a:r>
              <a:rPr dirty="0" spc="-40"/>
              <a:t>Decision</a:t>
            </a:r>
            <a:r>
              <a:rPr dirty="0" spc="-80"/>
              <a:t> </a:t>
            </a:r>
            <a:r>
              <a:rPr dirty="0" spc="-20"/>
              <a:t>Tree </a:t>
            </a:r>
            <a:r>
              <a:rPr dirty="0"/>
              <a:t>algorithm</a:t>
            </a:r>
            <a:r>
              <a:rPr dirty="0" spc="-75"/>
              <a:t> has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 spc="-10"/>
              <a:t>highest</a:t>
            </a:r>
            <a:r>
              <a:rPr dirty="0" spc="-70"/>
              <a:t> </a:t>
            </a:r>
            <a:r>
              <a:rPr dirty="0" spc="-45"/>
              <a:t>classification</a:t>
            </a:r>
            <a:r>
              <a:rPr dirty="0" spc="-85"/>
              <a:t> </a:t>
            </a:r>
            <a:r>
              <a:rPr dirty="0" spc="-40"/>
              <a:t>score </a:t>
            </a:r>
            <a:r>
              <a:rPr dirty="0"/>
              <a:t>with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 spc="-40"/>
              <a:t>value</a:t>
            </a:r>
            <a:r>
              <a:rPr dirty="0" spc="-25"/>
              <a:t> </a:t>
            </a:r>
            <a:r>
              <a:rPr dirty="0"/>
              <a:t>of </a:t>
            </a:r>
            <a:r>
              <a:rPr dirty="0" spc="40"/>
              <a:t>.8750</a:t>
            </a:r>
          </a:p>
          <a:p>
            <a:pPr algn="just" marL="241300" marR="9144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pc="-90"/>
              <a:t>Accuracy</a:t>
            </a:r>
            <a:r>
              <a:rPr dirty="0" spc="-45"/>
              <a:t> </a:t>
            </a:r>
            <a:r>
              <a:rPr dirty="0" spc="-85"/>
              <a:t>Score</a:t>
            </a:r>
            <a:r>
              <a:rPr dirty="0" spc="-30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test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20"/>
              <a:t>same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45"/>
              <a:t>classification</a:t>
            </a:r>
            <a:r>
              <a:rPr dirty="0" spc="-40"/>
              <a:t> </a:t>
            </a:r>
            <a:r>
              <a:rPr dirty="0" spc="-20"/>
              <a:t>algorithms</a:t>
            </a:r>
            <a:r>
              <a:rPr dirty="0" spc="-25"/>
              <a:t> </a:t>
            </a:r>
            <a:r>
              <a:rPr dirty="0" spc="-50"/>
              <a:t>based</a:t>
            </a:r>
            <a:r>
              <a:rPr dirty="0" spc="-25"/>
              <a:t> on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/>
              <a:t>set</a:t>
            </a:r>
            <a:r>
              <a:rPr dirty="0" spc="-30"/>
              <a:t> </a:t>
            </a:r>
            <a:r>
              <a:rPr dirty="0"/>
              <a:t>with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45"/>
              <a:t> </a:t>
            </a:r>
            <a:r>
              <a:rPr dirty="0" spc="-40"/>
              <a:t>value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 spc="3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pc="-95"/>
              <a:t>Given</a:t>
            </a:r>
            <a:r>
              <a:rPr dirty="0"/>
              <a:t> that</a:t>
            </a:r>
            <a:r>
              <a:rPr dirty="0" spc="-10"/>
              <a:t> </a:t>
            </a:r>
            <a:r>
              <a:rPr dirty="0"/>
              <a:t>the </a:t>
            </a:r>
            <a:r>
              <a:rPr dirty="0" spc="-90"/>
              <a:t>Accuracy</a:t>
            </a:r>
            <a:r>
              <a:rPr dirty="0" spc="-15"/>
              <a:t> </a:t>
            </a:r>
            <a:r>
              <a:rPr dirty="0" spc="-75"/>
              <a:t>scores</a:t>
            </a:r>
            <a:r>
              <a:rPr dirty="0" spc="-5"/>
              <a:t> </a:t>
            </a:r>
            <a:r>
              <a:rPr dirty="0" spc="-25"/>
              <a:t>for </a:t>
            </a:r>
            <a:r>
              <a:rPr dirty="0" spc="-60"/>
              <a:t>Classfication</a:t>
            </a:r>
            <a:r>
              <a:rPr dirty="0" spc="-75"/>
              <a:t> </a:t>
            </a:r>
            <a:r>
              <a:rPr dirty="0" spc="-20"/>
              <a:t>algorithms</a:t>
            </a:r>
            <a:r>
              <a:rPr dirty="0" spc="-90"/>
              <a:t> </a:t>
            </a:r>
            <a:r>
              <a:rPr dirty="0" spc="-30"/>
              <a:t>are</a:t>
            </a:r>
            <a:r>
              <a:rPr dirty="0" spc="-65"/>
              <a:t> </a:t>
            </a:r>
            <a:r>
              <a:rPr dirty="0" spc="-25"/>
              <a:t>very</a:t>
            </a:r>
            <a:r>
              <a:rPr dirty="0" spc="-55"/>
              <a:t> close</a:t>
            </a:r>
            <a:r>
              <a:rPr dirty="0" spc="-70"/>
              <a:t> </a:t>
            </a:r>
            <a:r>
              <a:rPr dirty="0" spc="-25"/>
              <a:t>and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test</a:t>
            </a:r>
            <a:r>
              <a:rPr dirty="0" spc="-30"/>
              <a:t> </a:t>
            </a:r>
            <a:r>
              <a:rPr dirty="0" spc="-70"/>
              <a:t>scores</a:t>
            </a:r>
            <a:r>
              <a:rPr dirty="0" spc="-50"/>
              <a:t> </a:t>
            </a:r>
            <a:r>
              <a:rPr dirty="0" spc="-30"/>
              <a:t>are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 spc="-105"/>
              <a:t>same,</a:t>
            </a:r>
            <a:r>
              <a:rPr dirty="0" spc="-30"/>
              <a:t> </a:t>
            </a:r>
            <a:r>
              <a:rPr dirty="0"/>
              <a:t>we</a:t>
            </a:r>
            <a:r>
              <a:rPr dirty="0" spc="-40"/>
              <a:t> </a:t>
            </a:r>
            <a:r>
              <a:rPr dirty="0" spc="-70"/>
              <a:t>may</a:t>
            </a:r>
            <a:r>
              <a:rPr dirty="0" spc="-55"/>
              <a:t> </a:t>
            </a:r>
            <a:r>
              <a:rPr dirty="0" spc="-45"/>
              <a:t>need</a:t>
            </a:r>
            <a:r>
              <a:rPr dirty="0" spc="-55"/>
              <a:t> </a:t>
            </a:r>
            <a:r>
              <a:rPr dirty="0" spc="-50"/>
              <a:t>a </a:t>
            </a:r>
            <a:r>
              <a:rPr dirty="0" spc="-10"/>
              <a:t>broader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35"/>
              <a:t> </a:t>
            </a:r>
            <a:r>
              <a:rPr dirty="0"/>
              <a:t>set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further</a:t>
            </a:r>
            <a:r>
              <a:rPr dirty="0" spc="-45"/>
              <a:t> </a:t>
            </a:r>
            <a:r>
              <a:rPr dirty="0"/>
              <a:t>tune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1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Classification</a:t>
            </a:r>
            <a:r>
              <a:rPr dirty="0" spc="-130"/>
              <a:t> </a:t>
            </a:r>
            <a:r>
              <a:rPr dirty="0" spc="-150"/>
              <a:t>Accuracy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44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9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85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models </a:t>
            </a:r>
            <a:r>
              <a:rPr dirty="0" sz="1700" spc="-135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25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5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confusion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algn="r" marL="227965" marR="278130" indent="-227965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</a:tabLst>
            </a:pPr>
            <a:r>
              <a:rPr dirty="0" sz="1700" spc="75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1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algn="r" marR="278765">
              <a:lnSpc>
                <a:spcPts val="1835"/>
              </a:lnSpc>
            </a:pP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75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7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75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were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5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they did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dirty="0" sz="1700" spc="-85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classifier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5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5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dirty="0" sz="17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35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dirty="0" sz="17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3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45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dirty="0" sz="17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dirty="0" sz="17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35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dirty="0" sz="17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35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5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dirty="0" sz="17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45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dirty="0" sz="17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of about</a:t>
            </a:r>
            <a:r>
              <a:rPr dirty="0" sz="17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/>
              <a:t>Confusion </a:t>
            </a:r>
            <a:r>
              <a:rPr dirty="0" spc="-50"/>
              <a:t>Matrix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44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dirty="0" sz="20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dirty="0" sz="20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8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4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8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95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2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7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45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45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closer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5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4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85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 spc="-1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900" spc="-125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 spc="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900" spc="-8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 Falcon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8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dirty="0" sz="1900" spc="-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-4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85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dirty="0" u="sng" sz="19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66675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dirty="0" sz="1900" spc="-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dirty="0" sz="1900" spc="-1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converting</a:t>
            </a:r>
            <a:r>
              <a:rPr dirty="0" sz="1900" spc="-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(0-</a:t>
            </a:r>
            <a:r>
              <a:rPr dirty="0" sz="1900" spc="-7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dirty="0" sz="1900" spc="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1-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900" spc="-55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dirty="0" sz="1900" spc="-1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5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dirty="0" sz="1900" spc="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dirty="0" sz="1900" spc="-1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dirty="0" sz="1900" spc="-12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dirty="0" sz="1900" spc="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4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dirty="0" sz="1900" spc="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dirty="0" sz="1900" spc="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dirty="0" sz="1900" spc="-5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dirty="0" sz="1900" spc="-3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3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dirty="0" sz="1900" spc="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dirty="0" sz="1900" spc="-1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 descr="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 descr="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be structured,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dirty="0" u="sng" sz="18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dirty="0" u="sng" sz="18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dirty="0" sz="1800" b="1">
                <a:latin typeface="Calibri"/>
                <a:cs typeface="Calibri"/>
              </a:rPr>
              <a:t>	</a:t>
            </a:r>
            <a:r>
              <a:rPr dirty="0" u="sng" baseline="1543" sz="27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dirty="0" u="sng" baseline="1543" sz="2700" spc="-67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43" sz="2700" spc="-1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dirty="0" u="sng" baseline="1543" sz="2700" spc="-97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43" sz="27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dirty="0" u="sng" baseline="1543" sz="2700" spc="-67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43" sz="27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dirty="0" u="sng" baseline="1543" sz="2700" spc="-22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43" sz="2700" spc="-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baseline="1543" sz="27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175"/>
              <a:t> </a:t>
            </a:r>
            <a:r>
              <a:rPr dirty="0" spc="-75"/>
              <a:t>Collection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 descr="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Font typeface="Calibri"/>
              <a:buChar char="•"/>
              <a:tabLst>
                <a:tab pos="57785" algn="l"/>
                <a:tab pos="68580" algn="l"/>
              </a:tabLst>
            </a:pP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>
                <a:latin typeface="Calibri"/>
                <a:cs typeface="Calibri"/>
              </a:rPr>
              <a:t>Request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launch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from </a:t>
            </a:r>
            <a:r>
              <a:rPr dirty="0" sz="1100">
                <a:latin typeface="Calibri"/>
                <a:cs typeface="Calibri"/>
              </a:rPr>
              <a:t>SpaceX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 descr="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 descr="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Font typeface="Calibri"/>
              <a:buChar char="•"/>
              <a:tabLst>
                <a:tab pos="57785" algn="l"/>
                <a:tab pos="69215" algn="l"/>
              </a:tabLst>
            </a:pP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>
                <a:latin typeface="Calibri"/>
                <a:cs typeface="Calibri"/>
              </a:rPr>
              <a:t>Read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.json </a:t>
            </a:r>
            <a:r>
              <a:rPr dirty="0" sz="1100">
                <a:latin typeface="Calibri"/>
                <a:cs typeface="Calibri"/>
              </a:rPr>
              <a:t>response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convert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 descr="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Font typeface="Calibri"/>
              <a:buChar char="•"/>
              <a:tabLst>
                <a:tab pos="57785" algn="l"/>
                <a:tab pos="68580" algn="l"/>
              </a:tabLst>
            </a:pP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>
                <a:latin typeface="Calibri"/>
                <a:cs typeface="Calibri"/>
              </a:rPr>
              <a:t>Extract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relevant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fields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match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 spc="-1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 descr="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Font typeface="Calibri"/>
              <a:buChar char="•"/>
              <a:tabLst>
                <a:tab pos="57785" algn="l"/>
                <a:tab pos="69215" algn="l"/>
              </a:tabLst>
            </a:pP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>
                <a:latin typeface="Calibri"/>
                <a:cs typeface="Calibri"/>
              </a:rPr>
              <a:t>Convert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new </a:t>
            </a:r>
            <a:r>
              <a:rPr dirty="0" sz="1100">
                <a:latin typeface="Calibri"/>
                <a:cs typeface="Calibri"/>
              </a:rPr>
              <a:t>Dataframe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CSV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format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for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next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 descr="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>
                <a:latin typeface="Calibri"/>
                <a:cs typeface="Calibri"/>
              </a:rPr>
              <a:t>Request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Falcon9 </a:t>
            </a:r>
            <a:r>
              <a:rPr dirty="0" sz="1000">
                <a:latin typeface="Calibri"/>
                <a:cs typeface="Calibri"/>
              </a:rPr>
              <a:t>html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page</a:t>
            </a:r>
            <a:r>
              <a:rPr dirty="0" sz="1000" spc="-25">
                <a:latin typeface="Calibri"/>
                <a:cs typeface="Calibri"/>
              </a:rPr>
              <a:t> via </a:t>
            </a:r>
            <a:r>
              <a:rPr dirty="0" sz="1000">
                <a:latin typeface="Calibri"/>
                <a:cs typeface="Calibri"/>
              </a:rPr>
              <a:t>HTTP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 descr="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 descr="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273050" marR="5080" indent="222250">
              <a:lnSpc>
                <a:spcPts val="1210"/>
              </a:lnSpc>
              <a:spcBef>
                <a:spcPts val="23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dirty="0" sz="11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algn="just" marL="57785" marR="168910" indent="-58419">
              <a:lnSpc>
                <a:spcPct val="91600"/>
              </a:lnSpc>
              <a:spcBef>
                <a:spcPts val="600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>
                <a:latin typeface="Calibri"/>
                <a:cs typeface="Calibri"/>
              </a:rPr>
              <a:t>Create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beautiful </a:t>
            </a:r>
            <a:r>
              <a:rPr dirty="0" sz="1000">
                <a:latin typeface="Calibri"/>
                <a:cs typeface="Calibri"/>
              </a:rPr>
              <a:t>soap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object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from </a:t>
            </a:r>
            <a:r>
              <a:rPr dirty="0" sz="1000">
                <a:latin typeface="Calibri"/>
                <a:cs typeface="Calibri"/>
              </a:rPr>
              <a:t>HTML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 descr="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>
                <a:latin typeface="Calibri"/>
                <a:cs typeface="Calibri"/>
              </a:rPr>
              <a:t>Collect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all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relevant headers/extract </a:t>
            </a:r>
            <a:r>
              <a:rPr dirty="0" sz="1000">
                <a:latin typeface="Calibri"/>
                <a:cs typeface="Calibri"/>
              </a:rPr>
              <a:t>rows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 descr="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 descr="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10">
                <a:latin typeface="Calibri"/>
                <a:cs typeface="Calibri"/>
              </a:rPr>
              <a:t>Convert </a:t>
            </a:r>
            <a:r>
              <a:rPr dirty="0" sz="1000">
                <a:latin typeface="Calibri"/>
                <a:cs typeface="Calibri"/>
              </a:rPr>
              <a:t>Dataframe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CSV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next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2200" spc="-18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50"/>
              <a:t> </a:t>
            </a:r>
            <a:r>
              <a:rPr dirty="0" spc="-55"/>
              <a:t>Collection</a:t>
            </a:r>
            <a:r>
              <a:rPr dirty="0" spc="-10"/>
              <a:t> </a:t>
            </a:r>
            <a:r>
              <a:rPr dirty="0" spc="755"/>
              <a:t>–</a:t>
            </a:r>
            <a:r>
              <a:rPr dirty="0" spc="-20"/>
              <a:t> </a:t>
            </a:r>
            <a:r>
              <a:rPr dirty="0" spc="-275"/>
              <a:t>SpaceX</a:t>
            </a:r>
            <a:r>
              <a:rPr dirty="0" spc="30"/>
              <a:t> </a:t>
            </a:r>
            <a:r>
              <a:rPr dirty="0" spc="-285"/>
              <a:t>API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 descr="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 descr="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 descr="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dirty="0" sz="1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 descr="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 descr="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2.</a:t>
            </a:r>
            <a:r>
              <a:rPr dirty="0" sz="1200" spc="14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Declare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variable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lists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will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store</a:t>
            </a:r>
            <a:r>
              <a:rPr dirty="0" sz="1200" spc="-20">
                <a:latin typeface="Calibri"/>
                <a:cs typeface="Calibri"/>
              </a:rPr>
              <a:t> data </a:t>
            </a:r>
            <a:r>
              <a:rPr dirty="0" sz="1200" spc="-10">
                <a:latin typeface="Calibri"/>
                <a:cs typeface="Calibri"/>
              </a:rPr>
              <a:t>returned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helper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functions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additional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API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calls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relevant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dirty="0" sz="1200">
                <a:latin typeface="Calibri"/>
                <a:cs typeface="Calibri"/>
              </a:rPr>
              <a:t>Call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helper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functions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relevant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where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have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IDs </a:t>
            </a:r>
            <a:r>
              <a:rPr dirty="0" sz="1200">
                <a:latin typeface="Calibri"/>
                <a:cs typeface="Calibri"/>
              </a:rPr>
              <a:t>(e.g.,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rocket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 an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identification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lvl="1" marL="891540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dirty="0" sz="1200" spc="-1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lvl="1" marL="891540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dirty="0" sz="1200" spc="-1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lvl="1" marL="891540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dirty="0" sz="1200" spc="-1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lvl="1" marL="891540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dirty="0" sz="1200" spc="-1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dirty="0" sz="1200" spc="-25">
                <a:latin typeface="Calibri"/>
                <a:cs typeface="Calibri"/>
              </a:rPr>
              <a:t>4.</a:t>
            </a:r>
            <a:r>
              <a:rPr dirty="0" sz="1200">
                <a:latin typeface="Calibri"/>
                <a:cs typeface="Calibri"/>
              </a:rPr>
              <a:t>	Construct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dataset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received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combine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a </a:t>
            </a:r>
            <a:r>
              <a:rPr dirty="0" sz="1200" spc="-1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dirty="0" sz="1200" spc="-25">
                <a:latin typeface="Calibri"/>
                <a:cs typeface="Calibri"/>
              </a:rPr>
              <a:t>1.</a:t>
            </a:r>
            <a:r>
              <a:rPr dirty="0" sz="1200">
                <a:latin typeface="Calibri"/>
                <a:cs typeface="Calibri"/>
              </a:rPr>
              <a:t>	Create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API GET </a:t>
            </a:r>
            <a:r>
              <a:rPr dirty="0" sz="1200" spc="-10">
                <a:latin typeface="Calibri"/>
                <a:cs typeface="Calibri"/>
              </a:rPr>
              <a:t>request,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normalize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read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to </a:t>
            </a:r>
            <a:r>
              <a:rPr dirty="0" sz="1200">
                <a:latin typeface="Calibri"/>
                <a:cs typeface="Calibri"/>
              </a:rPr>
              <a:t>a </a:t>
            </a:r>
            <a:r>
              <a:rPr dirty="0" sz="1200" spc="-1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dirty="0" sz="1200" spc="-25">
                <a:latin typeface="Calibri"/>
                <a:cs typeface="Calibri"/>
              </a:rPr>
              <a:t>4.</a:t>
            </a:r>
            <a:r>
              <a:rPr dirty="0" sz="1200">
                <a:latin typeface="Calibri"/>
                <a:cs typeface="Calibri"/>
              </a:rPr>
              <a:t>	Create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Dataframe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dictionary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filter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keep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only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Falcon9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90"/>
              <a:t> </a:t>
            </a:r>
            <a:r>
              <a:rPr dirty="0" spc="-55"/>
              <a:t>Collection</a:t>
            </a:r>
            <a:r>
              <a:rPr dirty="0" spc="-70"/>
              <a:t> </a:t>
            </a:r>
            <a:r>
              <a:rPr dirty="0"/>
              <a:t>-</a:t>
            </a:r>
            <a:r>
              <a:rPr dirty="0" spc="-85"/>
              <a:t> </a:t>
            </a:r>
            <a:r>
              <a:rPr dirty="0" spc="-100"/>
              <a:t>Scraping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2200" spc="-18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 descr="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 descr="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Soap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 descr="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 descr="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dirty="0" sz="1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 descr="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Call helper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 descr="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2.</a:t>
            </a:r>
            <a:r>
              <a:rPr dirty="0" sz="1200" spc="15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Beautiful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Soap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dirty="0" sz="1200" spc="-25">
                <a:latin typeface="Calibri"/>
                <a:cs typeface="Calibri"/>
              </a:rPr>
              <a:t>3.</a:t>
            </a:r>
            <a:r>
              <a:rPr dirty="0" sz="1200">
                <a:latin typeface="Calibri"/>
                <a:cs typeface="Calibri"/>
              </a:rPr>
              <a:t>	Find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tables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 Wiki page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extract relevant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names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HTML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table</a:t>
            </a:r>
            <a:r>
              <a:rPr dirty="0" sz="1200" spc="-10">
                <a:latin typeface="Calibri"/>
                <a:cs typeface="Calibri"/>
              </a:rPr>
              <a:t> 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dirty="0" sz="1200" spc="-25">
                <a:latin typeface="Calibri"/>
                <a:cs typeface="Calibri"/>
              </a:rPr>
              <a:t>1.</a:t>
            </a:r>
            <a:r>
              <a:rPr dirty="0" sz="1200">
                <a:latin typeface="Calibri"/>
                <a:cs typeface="Calibri"/>
              </a:rPr>
              <a:t>	Create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method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request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Falcon9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launch </a:t>
            </a:r>
            <a:r>
              <a:rPr dirty="0" sz="1200">
                <a:latin typeface="Calibri"/>
                <a:cs typeface="Calibri"/>
              </a:rPr>
              <a:t>HTML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dirty="0" sz="1200" spc="-25">
                <a:latin typeface="Calibri"/>
                <a:cs typeface="Calibri"/>
              </a:rPr>
              <a:t>4.</a:t>
            </a:r>
            <a:r>
              <a:rPr dirty="0" sz="1200">
                <a:latin typeface="Calibri"/>
                <a:cs typeface="Calibri"/>
              </a:rPr>
              <a:t>	Create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empty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Dictionary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keys </a:t>
            </a:r>
            <a:r>
              <a:rPr dirty="0" sz="1200" spc="-20">
                <a:latin typeface="Calibri"/>
                <a:cs typeface="Calibri"/>
              </a:rPr>
              <a:t>from </a:t>
            </a:r>
            <a:r>
              <a:rPr dirty="0" sz="1200">
                <a:latin typeface="Calibri"/>
                <a:cs typeface="Calibri"/>
              </a:rPr>
              <a:t>extracted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column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dirty="0" sz="1200">
                <a:latin typeface="Calibri"/>
                <a:cs typeface="Calibri"/>
              </a:rPr>
              <a:t>Fill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up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launch_dict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records extracted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table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lvl="1" marL="891540" marR="234950" indent="-342900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dirty="0" sz="1200">
                <a:latin typeface="Calibri"/>
                <a:cs typeface="Calibri"/>
              </a:rPr>
              <a:t>Utilize </a:t>
            </a:r>
            <a:r>
              <a:rPr dirty="0" sz="1200" spc="-10">
                <a:latin typeface="Calibri"/>
                <a:cs typeface="Calibri"/>
              </a:rPr>
              <a:t>following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helper</a:t>
            </a:r>
            <a:r>
              <a:rPr dirty="0" sz="1200" spc="-10">
                <a:latin typeface="Calibri"/>
                <a:cs typeface="Calibri"/>
              </a:rPr>
              <a:t> functions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help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parse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HTML</a:t>
            </a:r>
            <a:r>
              <a:rPr dirty="0" sz="1200" spc="-2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Calibri"/>
                <a:cs typeface="Calibri"/>
              </a:rPr>
              <a:t>6.</a:t>
            </a:r>
            <a:r>
              <a:rPr dirty="0" sz="1200" spc="15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Convert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launch_dict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u="sng" sz="2400" spc="-10" b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 Luo</dc:creator>
  <dc:title> &lt;Title&gt;</dc:title>
  <dcterms:created xsi:type="dcterms:W3CDTF">2023-11-01T04:02:25Z</dcterms:created>
  <dcterms:modified xsi:type="dcterms:W3CDTF">2023-11-01T04:02:25Z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2023-11-01T00:00:00Z</vt:filetime>
  </property>
  <property fmtid="{D5CDD505-2E9C-101B-9397-08002B2CF9AE}" pid="5" name="Producer">
    <vt:lpwstr>Microsoft® PowerPoint® for Microsoft 365</vt:lpwstr>
  </property>
</Properties>
</file>